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853" autoAdjust="0"/>
    <p:restoredTop sz="94660"/>
  </p:normalViewPr>
  <p:slideViewPr>
    <p:cSldViewPr>
      <p:cViewPr varScale="1">
        <p:scale>
          <a:sx n="133" d="100"/>
          <a:sy n="133" d="100"/>
        </p:scale>
        <p:origin x="-726" y="-90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3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4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5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6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3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284040" y="2692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b="1" i="0" u="none" strike="noStrike" cap="none">
                <a:latin typeface="Arial"/>
                <a:ea typeface="Arial"/>
                <a:cs typeface="Arial"/>
                <a:sym typeface="Arial"/>
              </a:rPr>
              <a:t>Kurpie – region, w którym żyję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376000" y="7200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0" i="0" u="none" strike="noStrike" cap="none"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6960" y="1675440"/>
            <a:ext cx="6107040" cy="343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/>
        </p:nvSpPr>
        <p:spPr>
          <a:xfrm>
            <a:off x="504000" y="-8244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b="1" i="0" u="none" strike="noStrike" cap="none">
                <a:latin typeface="Arial"/>
                <a:ea typeface="Arial"/>
                <a:cs typeface="Arial"/>
                <a:sym typeface="Arial"/>
              </a:rPr>
              <a:t>Gwara kurpiowska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2664000" y="720000"/>
            <a:ext cx="4752000" cy="49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OBZIETNICA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28399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None/>
            </a:pP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Siedział Kurp na pieńku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kele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starej sosny,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Siedział tak i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dumoł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; w domu dzieci rosły.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Kedy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mu urosły, we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śwat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pojechały,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Ale sie nie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mortsiuł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pomogać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obiecały.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Obiecały ojcu, ze każdego lata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Bendo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przyjezdzały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na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zieś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z tego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śwata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28399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None/>
            </a:pP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Siedział Kurp na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niedzy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siedział tak i basta,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Siedział i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wyglondoł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swojech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dzieci z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niasta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Zacoł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orać pole,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oroł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do nocy,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Potem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podnios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w gore swoje smutne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ocy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Całe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długe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lato zeszło na oraniu,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Na sadzeniu, i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zbzieraniu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i na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tem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cekaniu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28399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None/>
            </a:pP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Siedział Kurp przy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psiecu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bo już zima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nasła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Wreście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przyjechały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wszystke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dzieci z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niasta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Ojca przywitały,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całujo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go w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ręke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Tako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nioł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przez lato z dzieci swych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wyręke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Siedział Kurp na pieńku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kele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starej sosny,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Ziedzioł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ze na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zawse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dzieci ze wsi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posły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             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                     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  Leszek Czyż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3"/>
          <p:cNvSpPr txBox="1"/>
          <p:nvPr/>
        </p:nvSpPr>
        <p:spPr>
          <a:xfrm>
            <a:off x="10944000" y="52164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b="1" strike="noStrike">
                <a:latin typeface="Arial"/>
                <a:ea typeface="Arial"/>
                <a:cs typeface="Arial"/>
                <a:sym typeface="Arial"/>
              </a:rPr>
              <a:t>Wycinanki kurpiowskie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00" y="1440000"/>
            <a:ext cx="5374800" cy="3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2000" y="1080000"/>
            <a:ext cx="4536000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/>
        </p:nvSpPr>
        <p:spPr>
          <a:xfrm>
            <a:off x="504000" y="136080"/>
            <a:ext cx="907164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strike="noStrike">
                <a:latin typeface="Arial"/>
                <a:ea typeface="Arial"/>
                <a:cs typeface="Arial"/>
                <a:sym typeface="Arial"/>
              </a:rPr>
              <a:t>Ciekawe miejsca, które można zwiedzić na Kurpiach</a:t>
            </a:r>
            <a:endParaRPr sz="36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648360" y="12240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1" strike="noStrike">
                <a:latin typeface="Arial"/>
                <a:ea typeface="Arial"/>
                <a:cs typeface="Arial"/>
                <a:sym typeface="Arial"/>
              </a:rPr>
              <a:t>Open Air Museum - Skansen Kurpiowski</a:t>
            </a:r>
            <a:r>
              <a:rPr lang="pl-PL" sz="3200" b="0" strike="noStrike">
                <a:latin typeface="Arial"/>
                <a:ea typeface="Arial"/>
                <a:cs typeface="Arial"/>
                <a:sym typeface="Arial"/>
              </a:rPr>
              <a:t>.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1360" y="1865520"/>
            <a:ext cx="5714640" cy="317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00" y="1728000"/>
            <a:ext cx="3744000" cy="37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/>
        </p:nvSpPr>
        <p:spPr>
          <a:xfrm>
            <a:off x="432000" y="-28800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strike="noStrike">
                <a:latin typeface="Arial"/>
                <a:ea typeface="Arial"/>
                <a:cs typeface="Arial"/>
                <a:sym typeface="Arial"/>
              </a:rPr>
              <a:t> Muzeum  Kurpiowskie w Wachu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144360" y="10800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0000" y="3159360"/>
            <a:ext cx="4303440" cy="238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000" y="388440"/>
            <a:ext cx="360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2400" y="436320"/>
            <a:ext cx="3999600" cy="265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000" y="3168000"/>
            <a:ext cx="3541320" cy="23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/>
        </p:nvSpPr>
        <p:spPr>
          <a:xfrm>
            <a:off x="504360" y="14400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strike="noStrike">
                <a:latin typeface="Arial"/>
                <a:ea typeface="Arial"/>
                <a:cs typeface="Arial"/>
                <a:sym typeface="Arial"/>
              </a:rPr>
              <a:t>Kuźnia Kurpiowska w Pniewie</a:t>
            </a:r>
            <a:endParaRPr sz="36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504360" y="8877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" y="1212480"/>
            <a:ext cx="4719600" cy="353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6600" y="1368000"/>
            <a:ext cx="5081400" cy="3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504000" y="187200"/>
            <a:ext cx="907164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strike="noStrike">
                <a:latin typeface="Arial"/>
                <a:ea typeface="Arial"/>
                <a:cs typeface="Arial"/>
                <a:sym typeface="Arial"/>
              </a:rPr>
              <a:t>Puszcza kurpiowska</a:t>
            </a:r>
            <a:endParaRPr sz="36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" y="1326600"/>
            <a:ext cx="507636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9360" y="1656000"/>
            <a:ext cx="4850640" cy="295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/>
        </p:nvSpPr>
        <p:spPr>
          <a:xfrm>
            <a:off x="504000" y="441000"/>
            <a:ext cx="9071640" cy="113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strike="noStrike">
                <a:latin typeface="Arial"/>
                <a:ea typeface="Arial"/>
                <a:cs typeface="Arial"/>
                <a:sym typeface="Arial"/>
              </a:rPr>
              <a:t>Park dzikich zwierząt w Kadzidłowie.</a:t>
            </a:r>
            <a:r>
              <a:rPr lang="pl-PL" sz="1800"/>
              <a:t/>
            </a:r>
            <a:br>
              <a:rPr lang="pl-PL" sz="1800"/>
            </a:br>
            <a:endParaRPr sz="36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60" y="1656000"/>
            <a:ext cx="583164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080" y="2004840"/>
            <a:ext cx="4012920" cy="267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/>
        </p:nvSpPr>
        <p:spPr>
          <a:xfrm>
            <a:off x="504360" y="187560"/>
            <a:ext cx="907164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strike="noStrike">
                <a:latin typeface="Arial"/>
                <a:ea typeface="Arial"/>
                <a:cs typeface="Arial"/>
                <a:sym typeface="Arial"/>
              </a:rPr>
              <a:t>Czarnia Reserve - Sosny w Rezerwacie Czarnia</a:t>
            </a:r>
            <a:endParaRPr sz="36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0"/>
          <p:cNvSpPr txBox="1"/>
          <p:nvPr/>
        </p:nvSpPr>
        <p:spPr>
          <a:xfrm>
            <a:off x="648000" y="13917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792000" y="-283500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" y="1440000"/>
            <a:ext cx="4824000" cy="36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7320" y="1480680"/>
            <a:ext cx="4816080" cy="361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538560" y="1234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b="1" i="0" u="none" strike="noStrike" cap="none">
                <a:latin typeface="Arial"/>
                <a:ea typeface="Arial"/>
                <a:cs typeface="Arial"/>
                <a:sym typeface="Arial"/>
              </a:rPr>
              <a:t>Położenie geograficzne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82528" y="1406515"/>
            <a:ext cx="5715040" cy="378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pl-PL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Kurpie leżą 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w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północno-wschodniej Polsce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, w                                                                                          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północno-wschodniej części Mazowsza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. Kurpie zajmują                                                                           tereny dwóch puszcz mazowieckich: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Puszczy Zielonej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(zwanej też: Puszczą Kurpiowską lub </a:t>
            </a:r>
            <a:r>
              <a:rPr lang="pl-PL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Zagajnicą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)                                                                                           i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Puszczy Białej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, funkcjonująca również jako określenie                                                                               regionu kurpiowskiego (inaczej: Kurpiowszczyzna).                                                                                 Granica oddzielająca obie puszcze dzieli region na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Kurpie                                                                          Zielone i Kurpie Białe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Nazwa Kurp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wywodzi się od noszonych przez miejscową                                                                           ludność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butów (</a:t>
            </a:r>
            <a:r>
              <a:rPr lang="pl-PL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kurpsi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wyrabianych z lipowego łyka,                                                                                   które były regionalną odmianą kapci. Początkowo była                                                                                 przezwiskiem nadanym przez okoliczną ludność,                                                                                        sami Kurpie nazywali się </a:t>
            </a:r>
            <a:r>
              <a:rPr lang="pl-PL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Puszczakami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Sama nazwa wyrabianych przezeń butów wywodzi się                                                                               od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staropruskiego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kurpi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oznaczającego "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but".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278280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0378" y="1406515"/>
            <a:ext cx="3844440" cy="35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396842" y="0"/>
            <a:ext cx="9071640" cy="113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latin typeface="Arial"/>
                <a:ea typeface="Arial"/>
                <a:cs typeface="Arial"/>
                <a:sym typeface="Arial"/>
              </a:rPr>
              <a:t>Stroje kurpiowskie - kobieta                                                </a:t>
            </a:r>
            <a:r>
              <a:rPr lang="pl-PL" sz="4000" b="1" i="0" u="none" strike="noStrike" cap="none" dirty="0">
                <a:latin typeface="Arial"/>
                <a:ea typeface="Arial"/>
                <a:cs typeface="Arial"/>
                <a:sym typeface="Arial"/>
              </a:rPr>
              <a:t>          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000" y="1008000"/>
            <a:ext cx="3897360" cy="44060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5040312" y="1477953"/>
            <a:ext cx="4426920" cy="3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●"/>
            </a:pP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Przybraniem głowy dziewczyny jest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czółko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wykonane z tektury oklejonej aksamitem, ozdobione kwiatami i wstążkami. Na płócienną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koszulę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, której ozdobą jest owalny kołnierzyk obdziergany czerwoną koronką, wkłada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gorsecik zwany </a:t>
            </a:r>
            <a:r>
              <a:rPr lang="pl-PL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wystkiem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. Środkowa część </a:t>
            </a:r>
            <a:r>
              <a:rPr lang="pl-PL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wystka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jest krótsza od reszty i odsłania koszulę. Klapki </a:t>
            </a:r>
            <a:r>
              <a:rPr lang="pl-PL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wystka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opadają na szeroką </a:t>
            </a:r>
            <a:r>
              <a:rPr lang="pl-PL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mienistą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spódnicę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, na której zawiązany jest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 fartuszek zwany zapaską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, zdobiony wstawkami z białej koronki. Do świątecznego stroju </a:t>
            </a:r>
            <a:r>
              <a:rPr lang="pl-PL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Kurpianka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zakłada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 trzewiki lub pantofelki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. Uzupełnieniem stroju są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 korale z bursztynu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826130" y="1263639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"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288360" y="20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>
                <a:latin typeface="Arial"/>
                <a:ea typeface="Arial"/>
                <a:cs typeface="Arial"/>
                <a:sym typeface="Arial"/>
              </a:rPr>
              <a:t>Stroje kurpiowskie – mężczyzna</a:t>
            </a:r>
            <a:r>
              <a:rPr lang="pl-PL" sz="2600" b="0" i="0" u="none" strike="noStrike" cap="none">
                <a:latin typeface="Arial"/>
                <a:ea typeface="Arial"/>
                <a:cs typeface="Arial"/>
                <a:sym typeface="Arial"/>
              </a:rPr>
              <a:t>                                              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757080" y="12960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i="0" u="none" strike="noStrike" cap="none"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6264000" y="8640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</a:pP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5152680" y="1656000"/>
            <a:ext cx="4426920" cy="3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Chłopak nosi niski, twardy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kapelusz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z wojłoku zwany grzybkiem, ozdobiony wstążką i przybraniem z kwiatów. Na białą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 koszulę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z płótna samodziałowego wkłada </a:t>
            </a:r>
            <a:r>
              <a:rPr lang="pl-PL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jakę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, zwaną także lejbikiem, czyli krótką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kurtkę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szytą z czerwonego sukna, lamowaną czarną tasiemką. Pod szyją wiąże dekoracyjną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wstążeczkę zwaną </a:t>
            </a:r>
            <a:r>
              <a:rPr lang="pl-PL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faforkiem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. Parciane, jasne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 spodnie 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wpuszcza w skórzane, wysokie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buty z cholewami.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Starsi mężczyźni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 noszą ponadto jako odzież wierzchnią </a:t>
            </a:r>
            <a:r>
              <a:rPr lang="pl-PL" b="1" i="0" u="none" strike="noStrike" cap="none" dirty="0">
                <a:latin typeface="Arial"/>
                <a:ea typeface="Arial"/>
                <a:cs typeface="Arial"/>
                <a:sym typeface="Arial"/>
              </a:rPr>
              <a:t>wełniane sukmany</a:t>
            </a:r>
            <a:r>
              <a:rPr lang="pl-PL" b="0" i="0" u="none" strike="noStrike" cap="none" dirty="0">
                <a:latin typeface="Arial"/>
                <a:ea typeface="Arial"/>
                <a:cs typeface="Arial"/>
                <a:sym typeface="Arial"/>
              </a:rPr>
              <a:t>, dopasowane w górnej części, rozkloszowane i fałdziste od pasa w dół.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00" y="1051200"/>
            <a:ext cx="3783240" cy="42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325404" y="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latin typeface="Arial"/>
                <a:ea typeface="Arial"/>
                <a:cs typeface="Arial"/>
                <a:sym typeface="Arial"/>
              </a:rPr>
              <a:t>Tradycje i święta kurpiowskie, które przetrwały do dziś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216000" y="8640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</a:pP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2468544" y="763573"/>
            <a:ext cx="4426920" cy="372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</a:pPr>
            <a:r>
              <a:rPr lang="pl-PL" sz="3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2968610" y="835011"/>
            <a:ext cx="4483302" cy="63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800" b="1" i="0" u="none" strike="noStrike" cap="none" dirty="0">
                <a:latin typeface="Arial"/>
                <a:ea typeface="Arial"/>
                <a:cs typeface="Arial"/>
                <a:sym typeface="Arial"/>
              </a:rPr>
              <a:t>Niedziela Palmowa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00" y="1383480"/>
            <a:ext cx="4608000" cy="38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880" y="1368000"/>
            <a:ext cx="5098680" cy="38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11088000" y="20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3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432360" y="648000"/>
            <a:ext cx="9071640" cy="4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Jak tylko zaczął się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Wielki Post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na Kurpiach zaczynało się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robienie palm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just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Niedziela Palmowa na Kurpiach to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 bardzo ważny dzień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 Kto w Niedzielę Palmową pierwszy wstał, budził wszystkich domowników wołając: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just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0" i="1" u="none" strike="noStrike" cap="none" dirty="0">
                <a:latin typeface="Arial"/>
                <a:ea typeface="Arial"/>
                <a:cs typeface="Arial"/>
                <a:sym typeface="Arial"/>
              </a:rPr>
              <a:t>„Wierzba (palma) bije - nie zabije,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just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0" i="1" u="none" strike="noStrike" cap="none" dirty="0">
                <a:latin typeface="Arial"/>
                <a:ea typeface="Arial"/>
                <a:cs typeface="Arial"/>
                <a:sym typeface="Arial"/>
              </a:rPr>
              <a:t>za tydzień - wielki dzień,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just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0" i="1" u="none" strike="noStrike" cap="none" dirty="0">
                <a:latin typeface="Arial"/>
                <a:ea typeface="Arial"/>
                <a:cs typeface="Arial"/>
                <a:sym typeface="Arial"/>
              </a:rPr>
              <a:t> za sześć noc – Wielkanoc”.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just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Kurpiowskie palmy zawsze były i są bardzo kolorowe. Do palm robiono kwiaty różnej wielkości i kształtów, ale także w odpowiednich kolorach,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m.in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czerwony, zielony, i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osionkowy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czyli pomarańczowy. Bibułki do robienia kwiatów były od zawsze. Zrobione ozdoby przymocowywano do kija. Do przystrajania palm używano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 gałązek sosny, jałowca, borówek, rozkwitłych gałązek wcześniej włożonych do wody.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Kiedyś wykorzystywali też widłak zwany przez nich "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zajęcą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uzdą", ale teraz roślina ta jest pod ochroną. Nie bez znaczenia jest też wysokość palmy.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200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Puszczacy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wierzyli bowiem, że </a:t>
            </a:r>
            <a:r>
              <a:rPr lang="pl-PL" sz="12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wysokie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palmy 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zapewniają im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długie życie oraz mądre i ładne dzieci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l-PL" sz="1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Kurpianki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robiły jak najdłuższe palmy, bo chciały żeby ich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 synowie i mężowie wysocy rośli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 Kiedyś bowiem Kurpie byli dość niskiego wzrostu, o czym świadczą m.in. rozmiary kurpiowskich łóżek. 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720000" y="61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b="1" i="0" u="none" strike="noStrike" cap="none">
                <a:latin typeface="Arial"/>
                <a:ea typeface="Arial"/>
                <a:cs typeface="Arial"/>
                <a:sym typeface="Arial"/>
              </a:rPr>
              <a:t>Miodobranie kurpiowskie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504000" y="103176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4752000" y="1080000"/>
            <a:ext cx="5040000" cy="4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„Miodobranie Kurpiowskie"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to zdecydowanie największe tego typu wydarzenie na Kurpiach. Miodobranie organizowane jest corocznie w ostatnią niedzielę sierpnia w gminie Myszyniec. Odbywa się w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Wykrocie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w samym sercu Kurpi.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Miodobranie 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to impreza dwudniowa, w której sobota zarezerwowana jest prawie wyłącznie dla rozrywki. Drugi dzień rozpoczyna msza w z kazaniem wygłaszanym po części w gwarze kurpiowskiej. Po niej następuje część artystyczno-jarmarczna. Z racji tego, że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miód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jest hasłem przewodnim imprezy, w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alei miodów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można spotkać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wielu pszczelarzy 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nie tylko z Kurpiów, ale także z ościennego Podlasia oraz Warmii i Mazur.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W alei twórców ludowych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wystawiają się głównie artyści kurpiowscy: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rzeźbiarze, wycinankarki, koronkarki, hafciarki, twórczynie wykonujące bibułkowe kwiaty, plecionkarze.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W alei kulinarne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j dostępne są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specjały kurpiowskie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przygotowane przez miejscowe gospodynie, smakołyki pochodzące z gospodarstw agroturystycznych oraz od lokalnych producentów żywności. 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280" y="1440000"/>
            <a:ext cx="4608720" cy="34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b="1" i="0" u="none" strike="noStrike" cap="none">
                <a:latin typeface="Arial"/>
                <a:ea typeface="Arial"/>
                <a:cs typeface="Arial"/>
                <a:sym typeface="Arial"/>
              </a:rPr>
              <a:t>Wesele kurpiowskie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504000" y="10800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5437080" y="15840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Wesele Kurpiowskie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odbywa się w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Kadzidle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, to impreza folklorystyczna z ogromnymi tradycjami. Rozgrywa się w kilku miejscach, zgodnie z regułami tradycyjnego wesela. Podczas zabawy uczestnicy i widzowie stają się gośćmi weselnymi. Mogą jeść, pić i tańczyć z Młodymi. Wydarzeniu towarzyszą 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kiermasze, pokazy rękodzieła ludowego, przejazdy furmankami, barwne orszaki ślubne i zabawy ludowe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 Co roku wybiera się nową parę młodą. Impreza organizowana jest zawsze w</a:t>
            </a:r>
            <a:r>
              <a:rPr lang="pl-PL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 trzecią niedzielę czerwca</a:t>
            </a:r>
            <a:r>
              <a:rPr lang="pl-PL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00" y="1425240"/>
            <a:ext cx="5202360" cy="347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/>
        </p:nvSpPr>
        <p:spPr>
          <a:xfrm>
            <a:off x="635400" y="20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b="1" i="0" u="none" strike="noStrike" cap="none">
                <a:latin typeface="Arial"/>
                <a:ea typeface="Arial"/>
                <a:cs typeface="Arial"/>
                <a:sym typeface="Arial"/>
              </a:rPr>
              <a:t>Chata kurpiowska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504000" y="7200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5293080" y="7200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pl-PL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" y="1326600"/>
            <a:ext cx="4824000" cy="333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0920" y="1351080"/>
            <a:ext cx="5074200" cy="33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</Words>
  <PresentationFormat>Niestandardowy</PresentationFormat>
  <Paragraphs>68</Paragraphs>
  <Slides>17</Slides>
  <Notes>17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ADA</cp:lastModifiedBy>
  <cp:revision>2</cp:revision>
  <dcterms:modified xsi:type="dcterms:W3CDTF">2020-05-29T09:53:27Z</dcterms:modified>
</cp:coreProperties>
</file>